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0F343-FB94-4B68-9609-00B997D883B5}" type="datetimeFigureOut">
              <a:rPr lang="es-MX" smtClean="0"/>
              <a:pPr/>
              <a:t>10/07/2009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FD763E-1E29-4919-8D94-0A0FB8FFAAB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Cuestionarios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Instrumento más utilizado para recolectar datos.</a:t>
            </a:r>
          </a:p>
          <a:p>
            <a:pPr>
              <a:buNone/>
            </a:pPr>
            <a:endParaRPr lang="es-MX" sz="2800" dirty="0" smtClean="0"/>
          </a:p>
          <a:p>
            <a:r>
              <a:rPr lang="es-MX" sz="2800" dirty="0" smtClean="0"/>
              <a:t> </a:t>
            </a:r>
            <a:r>
              <a:rPr lang="es-MX" sz="2800" i="1" dirty="0" smtClean="0"/>
              <a:t>Un cuestionario consiste en un conjunto de </a:t>
            </a:r>
            <a:r>
              <a:rPr lang="es-MX" sz="2800" i="1" smtClean="0"/>
              <a:t>preguntas  estructuradas respecto </a:t>
            </a:r>
            <a:r>
              <a:rPr lang="es-MX" sz="2800" i="1" dirty="0" smtClean="0"/>
              <a:t>a una o más variables a medir.</a:t>
            </a:r>
          </a:p>
          <a:p>
            <a:endParaRPr lang="es-MX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Qué características deben tener las preguntas?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2400" i="1" dirty="0" smtClean="0"/>
              <a:t>Las preguntas deben ser claras y comprensibles para los respondientes</a:t>
            </a:r>
          </a:p>
          <a:p>
            <a:r>
              <a:rPr lang="es-MX" sz="2400" i="1" dirty="0" smtClean="0"/>
              <a:t>Las preguntas no deben incomodar al respondiente</a:t>
            </a:r>
          </a:p>
          <a:p>
            <a:r>
              <a:rPr lang="es-MX" sz="2400" i="1" dirty="0" smtClean="0"/>
              <a:t>Las preguntas deben preferentemente referirse a un sólo aspecto o relación lógica</a:t>
            </a:r>
          </a:p>
          <a:p>
            <a:r>
              <a:rPr lang="es-MX" sz="2400" i="1" dirty="0" smtClean="0"/>
              <a:t>Las preguntas no deben inducir las respuestas</a:t>
            </a:r>
          </a:p>
          <a:p>
            <a:r>
              <a:rPr lang="es-MX" sz="2400" i="1" dirty="0" smtClean="0"/>
              <a:t>Las preguntas no pueden apoyarse en instituciones, ideas respaldadas socialmente ni en evidencia comprobada.</a:t>
            </a:r>
          </a:p>
          <a:p>
            <a:r>
              <a:rPr lang="es-MX" sz="2400" dirty="0" smtClean="0"/>
              <a:t>El lenguaje utilizado en las preguntas debe ser adaptado a las características del respondiente (tomar en cuenta su nivel educativo, socioeconómico, palabras que maneja, etcétera).</a:t>
            </a:r>
            <a:endParaRPr lang="es-MX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¿Cómo deben ser las primeras preguntas de un cuestionario?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609416"/>
            <a:ext cx="7786742" cy="4846320"/>
          </a:xfrm>
        </p:spPr>
        <p:txBody>
          <a:bodyPr>
            <a:normAutofit/>
          </a:bodyPr>
          <a:lstStyle/>
          <a:p>
            <a:r>
              <a:rPr lang="es-MX" dirty="0" smtClean="0"/>
              <a:t>Es conveniente iniciar con preguntas neutrales o fáciles de contestar, para que el respondiente vaya adentrándose en la  situación. No se recomienda comenzar con preguntas difíciles de responder o preguntas muy directas.</a:t>
            </a:r>
          </a:p>
          <a:p>
            <a:r>
              <a:rPr lang="es-MX" dirty="0" smtClean="0"/>
              <a:t>Cuando construimos un cuestionario es indispensable que pensemos en cuáles son las preguntas ideales para iniciar. Éstas deberán lograr que el respondiente se concentre en el cuestionario.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La entrevista </a:t>
            </a:r>
            <a:endParaRPr lang="es-MX" sz="40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>
            <a:normAutofit/>
          </a:bodyPr>
          <a:lstStyle/>
          <a:p>
            <a:r>
              <a:rPr lang="es-MX" i="1" dirty="0" smtClean="0"/>
              <a:t>La entrevista es una técnica en la que una persona (entrevistador) solicita información de otra o de un grupo (entrevistados, informantes), para obtener datos sobre un problema determinado. </a:t>
            </a:r>
          </a:p>
          <a:p>
            <a:endParaRPr lang="es-MX" i="1" dirty="0" smtClean="0"/>
          </a:p>
          <a:p>
            <a:r>
              <a:rPr lang="es-ES" i="1" dirty="0" smtClean="0"/>
              <a:t>Entrevista</a:t>
            </a:r>
            <a:r>
              <a:rPr lang="es-ES" b="1" i="1" dirty="0" smtClean="0"/>
              <a:t> </a:t>
            </a:r>
            <a:r>
              <a:rPr lang="es-ES" i="1" dirty="0" smtClean="0"/>
              <a:t>es una serie de preguntas realizadas personalmente.</a:t>
            </a:r>
            <a:endParaRPr lang="es-MX" i="1" dirty="0" smtClean="0"/>
          </a:p>
          <a:p>
            <a:pPr>
              <a:buNone/>
            </a:pPr>
            <a:endParaRPr lang="es-MX" i="1" dirty="0" smtClean="0"/>
          </a:p>
          <a:p>
            <a:r>
              <a:rPr lang="es-MX" i="1" dirty="0" smtClean="0"/>
              <a:t>Presupone, pues, la existencia al menos de dos personas y la posibilidad de interacción verbal.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Cumple con algunas de estas funciones: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Obtener información de individuos o grupos</a:t>
            </a:r>
          </a:p>
          <a:p>
            <a:endParaRPr lang="es-MX" dirty="0" smtClean="0"/>
          </a:p>
          <a:p>
            <a:r>
              <a:rPr lang="es-MX" dirty="0" smtClean="0"/>
              <a:t>Influir sobre ciertos aspectos de conductas (opiniones, sentimientos, comportamientos) o</a:t>
            </a:r>
          </a:p>
          <a:p>
            <a:endParaRPr lang="es-MX" dirty="0" smtClean="0"/>
          </a:p>
          <a:p>
            <a:r>
              <a:rPr lang="es-MX" dirty="0" smtClean="0"/>
              <a:t>Ejercer un efecto terapéutico</a:t>
            </a:r>
          </a:p>
          <a:p>
            <a:endParaRPr lang="es-MX" dirty="0" smtClean="0"/>
          </a:p>
          <a:p>
            <a:r>
              <a:rPr lang="es-MX" dirty="0" smtClean="0"/>
              <a:t>Con el </a:t>
            </a:r>
            <a:r>
              <a:rPr lang="es-MX" dirty="0" err="1" smtClean="0"/>
              <a:t>analisis</a:t>
            </a:r>
            <a:r>
              <a:rPr lang="es-MX" dirty="0" smtClean="0"/>
              <a:t> e </a:t>
            </a:r>
            <a:r>
              <a:rPr lang="es-MX" dirty="0" err="1" smtClean="0"/>
              <a:t>nterpretacion</a:t>
            </a:r>
            <a:r>
              <a:rPr lang="es-MX" dirty="0" smtClean="0"/>
              <a:t> de los resultados, el entrevistador sistematiza, ordena, relaciona y extrae conclusiones relativas al problema estudiado.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chemeClr val="accent3"/>
              </a:buClr>
              <a:buNone/>
              <a:defRPr/>
            </a:pPr>
            <a:r>
              <a:rPr lang="es-ES" sz="3300" b="1" dirty="0" smtClean="0">
                <a:solidFill>
                  <a:schemeClr val="accent3">
                    <a:lumMod val="75000"/>
                  </a:schemeClr>
                </a:solidFill>
              </a:rPr>
              <a:t>Para realizar una entrevista</a:t>
            </a:r>
            <a:r>
              <a:rPr lang="es-MX" sz="33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3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s-ES" dirty="0" smtClean="0"/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a) Entrevistas formales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b) Entrevistas informales</a:t>
            </a:r>
          </a:p>
          <a:p>
            <a:pPr>
              <a:buClr>
                <a:schemeClr val="accent3"/>
              </a:buClr>
              <a:buNone/>
              <a:defRPr/>
            </a:pPr>
            <a:endParaRPr lang="es-MX" b="1" dirty="0" smtClean="0"/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b="1" dirty="0" smtClean="0"/>
              <a:t>En la entrevista formal,</a:t>
            </a:r>
            <a:r>
              <a:rPr lang="es-MX" dirty="0" smtClean="0"/>
              <a:t> dirigida o estructurada, las preguntas están preestablecidas y se recogen en un cuestionario.</a:t>
            </a:r>
          </a:p>
          <a:p>
            <a:pPr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b="1" dirty="0" smtClean="0"/>
              <a:t>En la informal</a:t>
            </a:r>
            <a:r>
              <a:rPr lang="es-MX" dirty="0" smtClean="0"/>
              <a:t>, libre o no estructurada, las preguntas se determinan durante el desarrollo mismo de la entrevista, obviando el carácter dirigido de la anterior.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La entrevista estará en tres categorías:</a:t>
            </a:r>
          </a:p>
          <a:p>
            <a:r>
              <a:rPr lang="es-MX" dirty="0" smtClean="0"/>
              <a:t>Completa: llenada en su totalidad por el entrevistado.</a:t>
            </a:r>
          </a:p>
          <a:p>
            <a:r>
              <a:rPr lang="es-MX" dirty="0" smtClean="0"/>
              <a:t>Rechazada: cuando el seleccionado se niega a responderla.</a:t>
            </a:r>
          </a:p>
          <a:p>
            <a:r>
              <a:rPr lang="es-MX" dirty="0" smtClean="0"/>
              <a:t>Desechada: cuando no se localiza al seleccionado por tercera vez.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</a:rPr>
              <a:t>I. Organización del trabajo de entrevistas</a:t>
            </a:r>
            <a:endParaRPr lang="es-MX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MX" i="1" dirty="0" smtClean="0"/>
              <a:t>Deben planificarse pequeños detalles o instrumentos que llevan a la recopilación de datos.</a:t>
            </a:r>
          </a:p>
          <a:p>
            <a:r>
              <a:rPr lang="es-MX" i="1" dirty="0" smtClean="0"/>
              <a:t>Hay que preparar una carta de presentación que indique los objetivos de la investigación y que determine tanto el entrevistador  como  al centro de investigación.</a:t>
            </a:r>
          </a:p>
          <a:p>
            <a:r>
              <a:rPr lang="es-MX" i="1" dirty="0" smtClean="0"/>
              <a:t>Hay que preparar un instructivo para los entrevistadores que puede estar dividido en dos partes que pueden convertirse en dos instructivos:</a:t>
            </a:r>
          </a:p>
          <a:p>
            <a:r>
              <a:rPr lang="es-MX" i="1" dirty="0" smtClean="0"/>
              <a:t>Uno de carácter general</a:t>
            </a:r>
          </a:p>
          <a:p>
            <a:r>
              <a:rPr lang="es-MX" i="1" dirty="0" smtClean="0"/>
              <a:t>Uno de instrucciones especificas sobre el cuestionario  o cedula particular que van a implicar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¿Qué tipos de preguntas puede haber?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2800" dirty="0" smtClean="0"/>
              <a:t>Básicamente, podemos hablar de </a:t>
            </a:r>
            <a:r>
              <a:rPr lang="es-MX" sz="2800" i="1" dirty="0" smtClean="0"/>
              <a:t>dos tipos de preguntas: "cerradas” y “abiertas".</a:t>
            </a:r>
          </a:p>
          <a:p>
            <a:r>
              <a:rPr lang="es-MX" sz="2800" dirty="0" smtClean="0"/>
              <a:t>Las </a:t>
            </a:r>
            <a:r>
              <a:rPr lang="es-MX" sz="2800" i="1" dirty="0" smtClean="0"/>
              <a:t>preguntas "cerradas" contienen categorías o alternativas de respuesta que han sido </a:t>
            </a:r>
            <a:r>
              <a:rPr lang="es-MX" sz="2800" dirty="0" smtClean="0"/>
              <a:t>delimitadas.</a:t>
            </a:r>
          </a:p>
          <a:p>
            <a:r>
              <a:rPr lang="es-MX" sz="2800" dirty="0" smtClean="0"/>
              <a:t>Las preguntas "cerradas" pueden ser dicotómicas (dos alternativas de respuesta) o incluir varias alternativas de respuesta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Ejemplos de preguntas cerradas dicotómicas serían: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¿Estudia usted actualmente?</a:t>
            </a:r>
          </a:p>
          <a:p>
            <a:r>
              <a:rPr lang="es-MX" dirty="0" smtClean="0"/>
              <a:t>( ) Sí</a:t>
            </a:r>
          </a:p>
          <a:p>
            <a:r>
              <a:rPr lang="es-MX" dirty="0" smtClean="0"/>
              <a:t>( )No</a:t>
            </a:r>
          </a:p>
          <a:p>
            <a:endParaRPr lang="es-MX" dirty="0" smtClean="0"/>
          </a:p>
          <a:p>
            <a:r>
              <a:rPr lang="es-MX" dirty="0" smtClean="0"/>
              <a:t>Ejemplos de preguntas "cerradas" con varias alternativas de respuesta serían:</a:t>
            </a:r>
          </a:p>
          <a:p>
            <a:r>
              <a:rPr lang="es-MX" dirty="0" smtClean="0"/>
              <a:t>¿Cuánta televisión ves los domingos?</a:t>
            </a:r>
          </a:p>
          <a:p>
            <a:r>
              <a:rPr lang="es-MX" dirty="0" smtClean="0"/>
              <a:t>( ) No veo televisión</a:t>
            </a:r>
          </a:p>
          <a:p>
            <a:r>
              <a:rPr lang="es-MX" dirty="0" smtClean="0"/>
              <a:t>( ) Menos de una hora</a:t>
            </a:r>
          </a:p>
          <a:p>
            <a:r>
              <a:rPr lang="es-MX" dirty="0" smtClean="0"/>
              <a:t>( ) 1 o 2 horas</a:t>
            </a:r>
          </a:p>
          <a:p>
            <a:r>
              <a:rPr lang="es-MX" dirty="0" smtClean="0"/>
              <a:t>( ) 3 horas</a:t>
            </a:r>
          </a:p>
          <a:p>
            <a:r>
              <a:rPr lang="es-MX" dirty="0" smtClean="0"/>
              <a:t>( ) 4 horas</a:t>
            </a:r>
          </a:p>
          <a:p>
            <a:r>
              <a:rPr lang="es-MX" dirty="0" smtClean="0"/>
              <a:t>( ) 5 horas o más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¿Cuál es el puesto que ocupa en su empresa?</a:t>
            </a:r>
          </a:p>
          <a:p>
            <a:r>
              <a:rPr lang="es-MX" dirty="0" smtClean="0"/>
              <a:t>( ) Director General/ Presidente o Director</a:t>
            </a:r>
          </a:p>
          <a:p>
            <a:r>
              <a:rPr lang="es-MX" dirty="0" smtClean="0"/>
              <a:t>( ) Gerente </a:t>
            </a:r>
            <a:r>
              <a:rPr lang="es-MX" i="1" dirty="0" smtClean="0"/>
              <a:t>1 Subdirector ,</a:t>
            </a:r>
          </a:p>
          <a:p>
            <a:r>
              <a:rPr lang="es-MX" dirty="0" smtClean="0"/>
              <a:t>( ) Subgerente </a:t>
            </a:r>
            <a:r>
              <a:rPr lang="es-MX" i="1" dirty="0" smtClean="0"/>
              <a:t>1 Superintendente</a:t>
            </a:r>
          </a:p>
          <a:p>
            <a:r>
              <a:rPr lang="es-MX" dirty="0" smtClean="0"/>
              <a:t>( ) Coordinador</a:t>
            </a:r>
          </a:p>
          <a:p>
            <a:r>
              <a:rPr lang="es-MX" dirty="0" smtClean="0"/>
              <a:t>( ) Jefe de área</a:t>
            </a:r>
          </a:p>
          <a:p>
            <a:r>
              <a:rPr lang="es-MX" dirty="0" smtClean="0"/>
              <a:t>( ) Supervisor</a:t>
            </a:r>
          </a:p>
          <a:p>
            <a:r>
              <a:rPr lang="es-MX" dirty="0" smtClean="0"/>
              <a:t>( ) Empleado</a:t>
            </a:r>
          </a:p>
          <a:p>
            <a:r>
              <a:rPr lang="es-MX" dirty="0" smtClean="0"/>
              <a:t>( ) Obrero</a:t>
            </a:r>
          </a:p>
          <a:p>
            <a:r>
              <a:rPr lang="es-MX" dirty="0" smtClean="0"/>
              <a:t>( ) Otro</a:t>
            </a:r>
          </a:p>
          <a:p>
            <a:pPr>
              <a:buNone/>
            </a:pPr>
            <a:r>
              <a:rPr lang="es-MX" dirty="0" smtClean="0"/>
              <a:t>Si usted tuviera elección, </a:t>
            </a:r>
            <a:r>
              <a:rPr lang="es-MX" i="1" dirty="0" smtClean="0"/>
              <a:t>¿preferiría que su salario fuera de acuerdo con su productividad en el </a:t>
            </a:r>
            <a:r>
              <a:rPr lang="es-MX" dirty="0" smtClean="0"/>
              <a:t>trabajo?</a:t>
            </a:r>
          </a:p>
          <a:p>
            <a:r>
              <a:rPr lang="es-MX" dirty="0" smtClean="0"/>
              <a:t>( ) Definitivamente sí</a:t>
            </a:r>
          </a:p>
          <a:p>
            <a:r>
              <a:rPr lang="es-MX" dirty="0" smtClean="0"/>
              <a:t>( ) Probablemente sí</a:t>
            </a:r>
          </a:p>
          <a:p>
            <a:r>
              <a:rPr lang="es-MX" dirty="0" smtClean="0"/>
              <a:t>( ) No estoy seguro</a:t>
            </a:r>
          </a:p>
          <a:p>
            <a:r>
              <a:rPr lang="es-MX" dirty="0" smtClean="0"/>
              <a:t>( ) Probablemente no</a:t>
            </a:r>
          </a:p>
          <a:p>
            <a:r>
              <a:rPr lang="es-MX" dirty="0" smtClean="0"/>
              <a:t>( ) Definitivamente no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686700" cy="6027132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Hay preguntas </a:t>
            </a:r>
            <a:r>
              <a:rPr lang="es-MX" i="1" dirty="0" smtClean="0"/>
              <a:t>“cerradas”, donde el respondiente puede seleccionar más de </a:t>
            </a:r>
            <a:r>
              <a:rPr lang="es-MX" dirty="0" smtClean="0"/>
              <a:t>una opción o categoría de respuesta.</a:t>
            </a:r>
          </a:p>
          <a:p>
            <a:pPr>
              <a:buNone/>
            </a:pPr>
            <a:r>
              <a:rPr lang="es-MX" dirty="0" smtClean="0"/>
              <a:t>EJEMPLO</a:t>
            </a:r>
          </a:p>
          <a:p>
            <a:r>
              <a:rPr lang="es-MX" dirty="0" smtClean="0"/>
              <a:t>Esta familia tiene:</a:t>
            </a:r>
          </a:p>
          <a:p>
            <a:r>
              <a:rPr lang="es-MX" dirty="0" smtClean="0"/>
              <a:t>    ¿Radio?</a:t>
            </a:r>
          </a:p>
          <a:p>
            <a:r>
              <a:rPr lang="es-MX" dirty="0" smtClean="0"/>
              <a:t>    ¿Televisión?</a:t>
            </a:r>
          </a:p>
          <a:p>
            <a:r>
              <a:rPr lang="es-MX" dirty="0" smtClean="0"/>
              <a:t>    ¿Videocasetera?</a:t>
            </a:r>
          </a:p>
          <a:p>
            <a:r>
              <a:rPr lang="es-MX" dirty="0" smtClean="0"/>
              <a:t>     ¿Teléfono?</a:t>
            </a:r>
          </a:p>
          <a:p>
            <a:r>
              <a:rPr lang="es-MX" dirty="0" smtClean="0"/>
              <a:t>    ¿Automóvil o camioneta?</a:t>
            </a:r>
          </a:p>
          <a:p>
            <a:r>
              <a:rPr lang="es-MX" dirty="0" smtClean="0"/>
              <a:t>     Ninguno de los anteriores</a:t>
            </a:r>
          </a:p>
          <a:p>
            <a:r>
              <a:rPr lang="es-MX" dirty="0" smtClean="0"/>
              <a:t>Algunos respondientes pudieran marcar una, dos, tres, cuatro o cinco opciones de respuesta.</a:t>
            </a:r>
          </a:p>
          <a:p>
            <a:pPr>
              <a:buNone/>
            </a:pPr>
            <a:r>
              <a:rPr lang="es-MX" dirty="0" smtClean="0"/>
              <a:t>Las categorías no son mutuamente excluyentes. Otro </a:t>
            </a:r>
            <a:r>
              <a:rPr lang="es-MX" i="1" dirty="0" smtClean="0"/>
              <a:t>ejemplo sería la siguiente pregunta: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57224" y="2428868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857224" y="2786058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857224" y="3286124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857224" y="3714752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857224" y="4071942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857224" y="4500570"/>
            <a:ext cx="21431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615262" cy="60271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smtClean="0"/>
              <a:t>De los siguientes servicios que presta la biblioteca, ¿cuál o cuáles  utilizaste el semestre anterior? </a:t>
            </a:r>
            <a:r>
              <a:rPr lang="es-MX" i="1" dirty="0" smtClean="0"/>
              <a:t>(Puede señalar más de una opción.)</a:t>
            </a:r>
          </a:p>
          <a:p>
            <a:pPr>
              <a:buNone/>
            </a:pPr>
            <a:r>
              <a:rPr lang="es-MX" i="1" dirty="0" smtClean="0"/>
              <a:t>DE LA SALA DE LECTURA:</a:t>
            </a:r>
          </a:p>
          <a:p>
            <a:r>
              <a:rPr lang="es-MX" dirty="0" smtClean="0"/>
              <a:t>     No entré</a:t>
            </a:r>
          </a:p>
          <a:p>
            <a:r>
              <a:rPr lang="es-MX" dirty="0" smtClean="0"/>
              <a:t>     A consultar algún libro</a:t>
            </a:r>
          </a:p>
          <a:p>
            <a:r>
              <a:rPr lang="es-MX" dirty="0" smtClean="0"/>
              <a:t>     A consultar algún periódico</a:t>
            </a:r>
          </a:p>
          <a:p>
            <a:r>
              <a:rPr lang="es-MX" dirty="0"/>
              <a:t> </a:t>
            </a:r>
            <a:r>
              <a:rPr lang="es-MX" dirty="0" smtClean="0"/>
              <a:t>    A estudiar</a:t>
            </a:r>
          </a:p>
          <a:p>
            <a:r>
              <a:rPr lang="es-MX" dirty="0"/>
              <a:t> </a:t>
            </a:r>
            <a:r>
              <a:rPr lang="es-MX" dirty="0" smtClean="0"/>
              <a:t>    A pasar trabajos a máquina</a:t>
            </a:r>
          </a:p>
          <a:p>
            <a:r>
              <a:rPr lang="es-MX" dirty="0" smtClean="0"/>
              <a:t>     A buscar a alguna persona</a:t>
            </a:r>
          </a:p>
          <a:p>
            <a:r>
              <a:rPr lang="es-MX" dirty="0" smtClean="0"/>
              <a:t>     Otros, especifica______________________</a:t>
            </a:r>
          </a:p>
          <a:p>
            <a:pPr>
              <a:buNone/>
            </a:pPr>
            <a:endParaRPr lang="es-MX" i="1" dirty="0" smtClean="0"/>
          </a:p>
          <a:p>
            <a:pPr>
              <a:buNone/>
            </a:pPr>
            <a:r>
              <a:rPr lang="es-MX" i="1" dirty="0" smtClean="0"/>
              <a:t>DE LA HEMEROTECA:</a:t>
            </a:r>
          </a:p>
          <a:p>
            <a:r>
              <a:rPr lang="es-MX" dirty="0" smtClean="0"/>
              <a:t>ÿ No entré</a:t>
            </a:r>
          </a:p>
          <a:p>
            <a:r>
              <a:rPr lang="es-MX" dirty="0" smtClean="0"/>
              <a:t>ÿ A consultar algún periódico</a:t>
            </a:r>
          </a:p>
          <a:p>
            <a:r>
              <a:rPr lang="es-MX" dirty="0" smtClean="0"/>
              <a:t>ÿ A usar las </a:t>
            </a:r>
            <a:r>
              <a:rPr lang="es-MX" dirty="0" err="1" smtClean="0"/>
              <a:t>vidieocassetteras</a:t>
            </a:r>
            <a:endParaRPr lang="es-MX" dirty="0" smtClean="0"/>
          </a:p>
          <a:p>
            <a:r>
              <a:rPr lang="es-MX" dirty="0" smtClean="0"/>
              <a:t>ÿ A estudiar</a:t>
            </a:r>
          </a:p>
          <a:p>
            <a:r>
              <a:rPr lang="es-MX" dirty="0" smtClean="0"/>
              <a:t>ÿ A hacer trabajos</a:t>
            </a:r>
          </a:p>
          <a:p>
            <a:r>
              <a:rPr lang="es-MX" dirty="0" smtClean="0"/>
              <a:t>ÿ A sacar fotocopias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785786" y="1643050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785786" y="2000240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785786" y="2285992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785786" y="2643182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85786" y="3000372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785786" y="3286124"/>
            <a:ext cx="285752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Autofit/>
          </a:bodyPr>
          <a:lstStyle/>
          <a:p>
            <a:pPr algn="r"/>
            <a:r>
              <a:rPr lang="es-MX" sz="2000" i="1" dirty="0" smtClean="0"/>
              <a:t>las preguntas “abiertas” no delimitan de antemano las alternativas de respuesta. Por</a:t>
            </a:r>
            <a:br>
              <a:rPr lang="es-MX" sz="2000" i="1" dirty="0" smtClean="0"/>
            </a:br>
            <a:r>
              <a:rPr lang="es-MX" sz="2000" dirty="0" smtClean="0"/>
              <a:t>lo cual el número de categorías de respuesta es muy elevado, En teoría es infinito.</a:t>
            </a:r>
            <a:endParaRPr lang="es-MX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609416"/>
            <a:ext cx="7481918" cy="484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2000" dirty="0" smtClean="0"/>
              <a:t>EJEMPLOS</a:t>
            </a:r>
          </a:p>
          <a:p>
            <a:pPr>
              <a:buNone/>
            </a:pPr>
            <a:r>
              <a:rPr lang="es-MX" sz="1600" dirty="0" smtClean="0"/>
              <a:t>¿Por qué asiste a psicoterapia?</a:t>
            </a:r>
          </a:p>
          <a:p>
            <a:r>
              <a:rPr lang="es-MX" sz="1600" dirty="0" smtClean="0"/>
              <a:t>___________________________________________________________________________________________________________________________________</a:t>
            </a:r>
          </a:p>
          <a:p>
            <a:pPr>
              <a:buNone/>
            </a:pPr>
            <a:r>
              <a:rPr lang="es-MX" sz="1600" dirty="0" smtClean="0"/>
              <a:t>¿Qué opina del programa de televisión "Los Cazadores"?</a:t>
            </a:r>
          </a:p>
          <a:p>
            <a:r>
              <a:rPr lang="es-MX" sz="1600" dirty="0" smtClean="0"/>
              <a:t>___________________________________________________________________________________________________________________________________</a:t>
            </a:r>
          </a:p>
          <a:p>
            <a:pPr>
              <a:buNone/>
            </a:pPr>
            <a:r>
              <a:rPr lang="es-MX" sz="1600" dirty="0" smtClean="0"/>
              <a:t>De qué manera la directiva de la empresa ha logrado la cooperación de¡ sindicato para el proyecto de calidad?</a:t>
            </a:r>
          </a:p>
          <a:p>
            <a:r>
              <a:rPr lang="es-MX" sz="1600" dirty="0" smtClean="0"/>
              <a:t>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i="1" dirty="0" smtClean="0"/>
              <a:t>¿ Usamos preguntas abiertas o cerradas?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Cada cuestionario obedece a diferentes necesidades y problemas de investigación, lo que origina que en cada caso el tipo de preguntas a utilizar sea diferente. Algunas veces se incluyen solamente preguntas “cerradas”,</a:t>
            </a:r>
          </a:p>
          <a:p>
            <a:r>
              <a:rPr lang="es-MX" sz="2800" dirty="0" smtClean="0"/>
              <a:t>otras veces únicamente preguntas "abiertas" y en ciertos casos ambos tipos de preguntas. </a:t>
            </a:r>
            <a:r>
              <a:rPr lang="es-MX" sz="2800" i="1" dirty="0" smtClean="0"/>
              <a:t>Cada clase de pregunta tiene sus ventajas y desventajas. </a:t>
            </a:r>
          </a:p>
          <a:p>
            <a:r>
              <a:rPr lang="es-MX" sz="2800" i="1" dirty="0" smtClean="0"/>
              <a:t>Las preguntas “cerradas” son fáciles de codificar y preparar para</a:t>
            </a:r>
            <a:endParaRPr lang="es-MX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239000" cy="6215106"/>
          </a:xfrm>
        </p:spPr>
        <p:txBody>
          <a:bodyPr>
            <a:noAutofit/>
          </a:bodyPr>
          <a:lstStyle/>
          <a:p>
            <a:r>
              <a:rPr lang="es-MX" sz="2000" i="1" dirty="0" smtClean="0"/>
              <a:t>Las preguntas “cerradas” son fáciles de codificar y preparar para su análisis, Asimismo, estas </a:t>
            </a:r>
            <a:r>
              <a:rPr lang="es-MX" sz="2000" dirty="0" smtClean="0"/>
              <a:t>preguntas </a:t>
            </a:r>
            <a:r>
              <a:rPr lang="es-MX" sz="2000" i="1" dirty="0" smtClean="0"/>
              <a:t>requieren de un menor esfuerzo por parte de los respondientes.</a:t>
            </a:r>
          </a:p>
          <a:p>
            <a:r>
              <a:rPr lang="es-MX" sz="2000" i="1" dirty="0" smtClean="0"/>
              <a:t>Para poder formular preguntas “cerradas” es necesario anticipar las posibles alternativas de respuesta</a:t>
            </a:r>
          </a:p>
          <a:p>
            <a:r>
              <a:rPr lang="es-MX" sz="2000" i="1" dirty="0" smtClean="0"/>
              <a:t>Las preguntas "abiertas” son particularmente útiles cuando no tenemos información sobre las posibles respuestas de las personas o cuando esta información es insuficiente.</a:t>
            </a:r>
          </a:p>
          <a:p>
            <a:r>
              <a:rPr lang="es-MX" sz="2000" i="1" dirty="0" smtClean="0"/>
              <a:t>La elección del tipo de preguntas que contenga el cuestionario depende del grado en que se puedan anticipar</a:t>
            </a:r>
          </a:p>
          <a:p>
            <a:r>
              <a:rPr lang="es-MX" sz="2000" i="1" dirty="0" smtClean="0"/>
              <a:t>las posibles respuestas, los tiempos de que se disponga para codificar y si se quiere una respuesta más precisa o profundizar en alguna cuestión.</a:t>
            </a:r>
            <a:endParaRPr lang="es-MX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</TotalTime>
  <Words>1051</Words>
  <Application>Microsoft Office PowerPoint</Application>
  <PresentationFormat>Presentación en pantalla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Mirador</vt:lpstr>
      <vt:lpstr>Cuestionarios</vt:lpstr>
      <vt:lpstr>¿Qué tipos de preguntas puede haber?</vt:lpstr>
      <vt:lpstr>Ejemplos de preguntas cerradas dicotómicas serían:</vt:lpstr>
      <vt:lpstr>Diapositiva 4</vt:lpstr>
      <vt:lpstr>Diapositiva 5</vt:lpstr>
      <vt:lpstr>Diapositiva 6</vt:lpstr>
      <vt:lpstr>las preguntas “abiertas” no delimitan de antemano las alternativas de respuesta. Por lo cual el número de categorías de respuesta es muy elevado, En teoría es infinito.</vt:lpstr>
      <vt:lpstr>¿ Usamos preguntas abiertas o cerradas?</vt:lpstr>
      <vt:lpstr>Diapositiva 9</vt:lpstr>
      <vt:lpstr>Qué características deben tener las preguntas?</vt:lpstr>
      <vt:lpstr>¿Cómo deben ser las primeras preguntas de un cuestionario?</vt:lpstr>
      <vt:lpstr>La entrevista </vt:lpstr>
      <vt:lpstr>Diapositiva 13</vt:lpstr>
      <vt:lpstr>Cumple con algunas de estas funciones:</vt:lpstr>
      <vt:lpstr>Diapositiva 15</vt:lpstr>
      <vt:lpstr>I. Organización del trabajo de entrevistas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Cuestionarios</dc:title>
  <dc:creator>servidor</dc:creator>
  <cp:lastModifiedBy>servidor</cp:lastModifiedBy>
  <cp:revision>12</cp:revision>
  <dcterms:created xsi:type="dcterms:W3CDTF">2009-07-09T20:25:42Z</dcterms:created>
  <dcterms:modified xsi:type="dcterms:W3CDTF">2009-07-10T23:52:53Z</dcterms:modified>
</cp:coreProperties>
</file>